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4"/>
            <a:ext cx="1643701" cy="1643702"/>
          </a:xfrm>
          <a:custGeom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2352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-2" y="490"/>
            <a:ext cx="5153708" cy="5134401"/>
            <a:chOff x="-1" y="0"/>
            <a:chExt cx="5153707" cy="5134400"/>
          </a:xfrm>
        </p:grpSpPr>
        <p:sp>
          <p:nvSpPr>
            <p:cNvPr id="12" name="Shape 12"/>
            <p:cNvSpPr/>
            <p:nvPr/>
          </p:nvSpPr>
          <p:spPr>
            <a:xfrm rot="-5400000">
              <a:off x="9730" y="-9576"/>
              <a:ext cx="5134250" cy="51537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352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7343" y="1134430"/>
              <a:ext cx="3982213" cy="3996901"/>
            </a:xfrm>
            <a:custGeom>
              <a:pathLst>
                <a:path extrusionOk="0" h="21600" w="21600">
                  <a:moveTo>
                    <a:pt x="0" y="12695"/>
                  </a:moveTo>
                  <a:lnTo>
                    <a:pt x="1269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352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5786" y="-4290"/>
              <a:ext cx="2291521" cy="23001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87836"/>
              <a:ext cx="2300101" cy="229152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Shape 16"/>
          <p:cNvSpPr txBox="1"/>
          <p:nvPr>
            <p:ph type="title"/>
          </p:nvPr>
        </p:nvSpPr>
        <p:spPr>
          <a:xfrm>
            <a:off x="3537149" y="1578399"/>
            <a:ext cx="5017501" cy="1578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b="0" i="0" sz="4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5083950" y="3924925"/>
            <a:ext cx="3470701" cy="506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11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11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11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11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Shape 102"/>
          <p:cNvGrpSpPr/>
          <p:nvPr/>
        </p:nvGrpSpPr>
        <p:grpSpPr>
          <a:xfrm>
            <a:off x="-2" y="4128571"/>
            <a:ext cx="698929" cy="684659"/>
            <a:chOff x="-1" y="-1"/>
            <a:chExt cx="698927" cy="684658"/>
          </a:xfrm>
        </p:grpSpPr>
        <p:sp>
          <p:nvSpPr>
            <p:cNvPr id="103" name="Shape 103"/>
            <p:cNvSpPr/>
            <p:nvPr/>
          </p:nvSpPr>
          <p:spPr>
            <a:xfrm rot="-5400000">
              <a:off x="-1" y="-1"/>
              <a:ext cx="544802" cy="544802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901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 flipH="1">
              <a:off x="154125" y="139856"/>
              <a:ext cx="544801" cy="544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9019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Shape 105"/>
          <p:cNvSpPr txBox="1"/>
          <p:nvPr>
            <p:ph idx="1" type="body"/>
          </p:nvPr>
        </p:nvSpPr>
        <p:spPr>
          <a:xfrm>
            <a:off x="812725" y="4305375"/>
            <a:ext cx="6936000" cy="52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11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11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11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11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_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Shape 108"/>
          <p:cNvGrpSpPr/>
          <p:nvPr/>
        </p:nvGrpSpPr>
        <p:grpSpPr>
          <a:xfrm>
            <a:off x="4406398" y="-4"/>
            <a:ext cx="4737603" cy="5143069"/>
            <a:chOff x="-1" y="-1"/>
            <a:chExt cx="4737601" cy="5143068"/>
          </a:xfrm>
        </p:grpSpPr>
        <p:sp>
          <p:nvSpPr>
            <p:cNvPr id="109" name="Shape 109"/>
            <p:cNvSpPr/>
            <p:nvPr/>
          </p:nvSpPr>
          <p:spPr>
            <a:xfrm rot="5400000">
              <a:off x="1799" y="-1801"/>
              <a:ext cx="4734002" cy="4737601"/>
            </a:xfrm>
            <a:custGeom>
              <a:pathLst>
                <a:path extrusionOk="0" h="21600" w="2160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 rot="5400000">
              <a:off x="434724" y="5700"/>
              <a:ext cx="4298102" cy="4286701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1211998" y="1236468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1443456" y="1443956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1580680" y="2469465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1815714" y="2676953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2268940" y="1862018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2501699" y="2069505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 rot="-5400000">
              <a:off x="2454741" y="2477809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 flipH="1">
              <a:off x="3558866" y="2692963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3738681" y="3308755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2641199" y="3095015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870249" y="3302501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2821014" y="3710807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3056047" y="3918294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3696091" y="3718473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flipH="1">
              <a:off x="3928133" y="3925959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3881890" y="4334265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Shape 127"/>
          <p:cNvSpPr txBox="1"/>
          <p:nvPr>
            <p:ph type="title"/>
          </p:nvPr>
        </p:nvSpPr>
        <p:spPr>
          <a:xfrm>
            <a:off x="823850" y="1284674"/>
            <a:ext cx="4776000" cy="1300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ontserrat"/>
              <a:buNone/>
              <a:defRPr b="0" i="0" sz="8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823850" y="2643123"/>
            <a:ext cx="4776000" cy="12189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11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11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11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11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11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11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11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0" y="380999"/>
            <a:ext cx="1037852" cy="1016291"/>
            <a:chOff x="0" y="-1"/>
            <a:chExt cx="1037851" cy="1016289"/>
          </a:xfrm>
        </p:grpSpPr>
        <p:sp>
          <p:nvSpPr>
            <p:cNvPr id="21" name="Shape 21"/>
            <p:cNvSpPr/>
            <p:nvPr/>
          </p:nvSpPr>
          <p:spPr>
            <a:xfrm rot="-5400000">
              <a:off x="0" y="-1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229050" y="207487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Shape 23"/>
          <p:cNvSpPr txBox="1"/>
          <p:nvPr>
            <p:ph type="title"/>
          </p:nvPr>
        </p:nvSpPr>
        <p:spPr>
          <a:xfrm>
            <a:off x="1297499" y="393749"/>
            <a:ext cx="7038901" cy="9141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0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1297499" y="1567549"/>
            <a:ext cx="7038901" cy="2911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11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11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11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11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11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11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11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4406398" y="-4"/>
            <a:ext cx="4737603" cy="5143069"/>
            <a:chOff x="-1" y="-1"/>
            <a:chExt cx="4737601" cy="5143068"/>
          </a:xfrm>
        </p:grpSpPr>
        <p:sp>
          <p:nvSpPr>
            <p:cNvPr id="30" name="Shape 30"/>
            <p:cNvSpPr/>
            <p:nvPr/>
          </p:nvSpPr>
          <p:spPr>
            <a:xfrm rot="5400000">
              <a:off x="1799" y="-1801"/>
              <a:ext cx="4734002" cy="4737601"/>
            </a:xfrm>
            <a:custGeom>
              <a:pathLst>
                <a:path extrusionOk="0" h="21600" w="2160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 rot="5400000">
              <a:off x="434724" y="5700"/>
              <a:ext cx="4298102" cy="4286701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1211998" y="1236468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1443456" y="1443956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1580680" y="2469465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1815714" y="2676953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2268940" y="1862018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2501699" y="2069505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2454741" y="2477809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flipH="1">
              <a:off x="3558866" y="2692963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 flipH="1">
              <a:off x="3738681" y="3308755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 rot="-5400000">
              <a:off x="2641199" y="3095015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 flipH="1">
              <a:off x="2870249" y="3302501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 rot="-5400000">
              <a:off x="2821014" y="3710807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3056047" y="3918294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 rot="-5400000">
              <a:off x="3696091" y="3718473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 flipH="1">
              <a:off x="3928133" y="3925959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3881890" y="4334265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Shape 48"/>
          <p:cNvSpPr txBox="1"/>
          <p:nvPr>
            <p:ph type="title"/>
          </p:nvPr>
        </p:nvSpPr>
        <p:spPr>
          <a:xfrm>
            <a:off x="823850" y="2053000"/>
            <a:ext cx="4587000" cy="1148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0" y="380999"/>
            <a:ext cx="1037852" cy="1016291"/>
            <a:chOff x="0" y="-1"/>
            <a:chExt cx="1037851" cy="1016289"/>
          </a:xfrm>
        </p:grpSpPr>
        <p:sp>
          <p:nvSpPr>
            <p:cNvPr id="52" name="Shape 52"/>
            <p:cNvSpPr/>
            <p:nvPr/>
          </p:nvSpPr>
          <p:spPr>
            <a:xfrm rot="-5400000">
              <a:off x="0" y="-1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229050" y="207487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Shape 54"/>
          <p:cNvSpPr txBox="1"/>
          <p:nvPr>
            <p:ph type="title"/>
          </p:nvPr>
        </p:nvSpPr>
        <p:spPr>
          <a:xfrm>
            <a:off x="1297499" y="393749"/>
            <a:ext cx="7038901" cy="9141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0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1297499" y="1567549"/>
            <a:ext cx="3403201" cy="2911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11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11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11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11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11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11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11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2" type="body"/>
          </p:nvPr>
        </p:nvSpPr>
        <p:spPr>
          <a:xfrm>
            <a:off x="4933220" y="1567549"/>
            <a:ext cx="3403201" cy="2911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11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11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11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11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11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11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11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Shape 59"/>
          <p:cNvGrpSpPr/>
          <p:nvPr/>
        </p:nvGrpSpPr>
        <p:grpSpPr>
          <a:xfrm>
            <a:off x="0" y="380999"/>
            <a:ext cx="1037852" cy="1016291"/>
            <a:chOff x="0" y="-1"/>
            <a:chExt cx="1037851" cy="1016289"/>
          </a:xfrm>
        </p:grpSpPr>
        <p:sp>
          <p:nvSpPr>
            <p:cNvPr id="60" name="Shape 60"/>
            <p:cNvSpPr/>
            <p:nvPr/>
          </p:nvSpPr>
          <p:spPr>
            <a:xfrm rot="-5400000">
              <a:off x="0" y="-1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229050" y="207487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Shape 62"/>
          <p:cNvSpPr txBox="1"/>
          <p:nvPr>
            <p:ph type="title"/>
          </p:nvPr>
        </p:nvSpPr>
        <p:spPr>
          <a:xfrm>
            <a:off x="1297499" y="393749"/>
            <a:ext cx="7038901" cy="9141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0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_COLUMN_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Shape 65"/>
          <p:cNvGrpSpPr/>
          <p:nvPr/>
        </p:nvGrpSpPr>
        <p:grpSpPr>
          <a:xfrm>
            <a:off x="0" y="380999"/>
            <a:ext cx="1037852" cy="1016291"/>
            <a:chOff x="0" y="-1"/>
            <a:chExt cx="1037851" cy="1016289"/>
          </a:xfrm>
        </p:grpSpPr>
        <p:sp>
          <p:nvSpPr>
            <p:cNvPr id="66" name="Shape 66"/>
            <p:cNvSpPr/>
            <p:nvPr/>
          </p:nvSpPr>
          <p:spPr>
            <a:xfrm rot="-5400000">
              <a:off x="0" y="-1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 flipH="1">
              <a:off x="229050" y="207487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Shape 68"/>
          <p:cNvSpPr txBox="1"/>
          <p:nvPr>
            <p:ph type="title"/>
          </p:nvPr>
        </p:nvSpPr>
        <p:spPr>
          <a:xfrm>
            <a:off x="1297499" y="393749"/>
            <a:ext cx="3798901" cy="14931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0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1297499" y="1972549"/>
            <a:ext cx="3798901" cy="24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11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11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11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11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11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11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11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_POINT">
  <p:cSld name="MAIN_POI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Shape 72"/>
          <p:cNvGrpSpPr/>
          <p:nvPr/>
        </p:nvGrpSpPr>
        <p:grpSpPr>
          <a:xfrm>
            <a:off x="4406398" y="-4"/>
            <a:ext cx="4737603" cy="5143505"/>
            <a:chOff x="-1" y="-1"/>
            <a:chExt cx="4737601" cy="5143503"/>
          </a:xfrm>
        </p:grpSpPr>
        <p:sp>
          <p:nvSpPr>
            <p:cNvPr id="73" name="Shape 73"/>
            <p:cNvSpPr/>
            <p:nvPr/>
          </p:nvSpPr>
          <p:spPr>
            <a:xfrm rot="5400000">
              <a:off x="1499" y="-1501"/>
              <a:ext cx="4734602" cy="4737601"/>
            </a:xfrm>
            <a:custGeom>
              <a:pathLst>
                <a:path extrusionOk="0" h="21600" w="2160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rot="5400000">
              <a:off x="434424" y="5999"/>
              <a:ext cx="4298702" cy="4286701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1211998" y="1236640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1443456" y="1444077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1580680" y="2469743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1815714" y="2677179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2268940" y="1862244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2501699" y="2069680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 rot="-5400000">
              <a:off x="2454741" y="2478088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 flipH="1">
              <a:off x="3558866" y="2693191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3738681" y="3309036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2641199" y="3095344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2870249" y="3302780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2821014" y="3711188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3056047" y="3918625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3696091" y="3718855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 flipH="1">
              <a:off x="3928133" y="3926292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3881890" y="4334700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Shape 91"/>
          <p:cNvSpPr txBox="1"/>
          <p:nvPr>
            <p:ph type="title"/>
          </p:nvPr>
        </p:nvSpPr>
        <p:spPr>
          <a:xfrm>
            <a:off x="823850" y="866775"/>
            <a:ext cx="4587000" cy="3521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TITLE_AND_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Shape 94"/>
          <p:cNvGrpSpPr/>
          <p:nvPr/>
        </p:nvGrpSpPr>
        <p:grpSpPr>
          <a:xfrm>
            <a:off x="0" y="380999"/>
            <a:ext cx="1037852" cy="1016291"/>
            <a:chOff x="0" y="-1"/>
            <a:chExt cx="1037851" cy="1016289"/>
          </a:xfrm>
        </p:grpSpPr>
        <p:sp>
          <p:nvSpPr>
            <p:cNvPr id="95" name="Shape 95"/>
            <p:cNvSpPr/>
            <p:nvPr/>
          </p:nvSpPr>
          <p:spPr>
            <a:xfrm rot="-5400000">
              <a:off x="0" y="-1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 flipH="1">
              <a:off x="229050" y="207487"/>
              <a:ext cx="808801" cy="808801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Shape 97"/>
          <p:cNvSpPr txBox="1"/>
          <p:nvPr>
            <p:ph type="title"/>
          </p:nvPr>
        </p:nvSpPr>
        <p:spPr>
          <a:xfrm>
            <a:off x="1297499" y="1658324"/>
            <a:ext cx="3036301" cy="1751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0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1297499" y="3537999"/>
            <a:ext cx="3036301" cy="506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11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11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11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11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4648200" y="1696599"/>
            <a:ext cx="3676800" cy="23475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11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11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11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11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11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11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11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212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11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11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11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11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11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●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11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○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11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■"/>
              <a:defRPr b="0" i="0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file/d/1Ud5I1tZmBciNmeM-bWZ8yDpz6RkwKwbD/view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rive.google.com/file/d/1BG9n1l4RdQVrhLwgSeR_APdEluPiErYU/view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file/d/1tlWrvHDFbowtmITpXtkXDLfDLv6yAf5Y/view" TargetMode="External"/><Relationship Id="rId4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4294967295" type="ctrTitle"/>
          </p:nvPr>
        </p:nvSpPr>
        <p:spPr>
          <a:xfrm>
            <a:off x="311699" y="744574"/>
            <a:ext cx="8520602" cy="969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ENSE 470, Milestone </a:t>
            </a:r>
            <a:r>
              <a:rPr lang="en-US" sz="4000"/>
              <a:t>6</a:t>
            </a:r>
            <a:endParaRPr b="0" i="0" sz="2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Shape 135"/>
          <p:cNvSpPr txBox="1"/>
          <p:nvPr>
            <p:ph idx="4294967295" type="subTitle"/>
          </p:nvPr>
        </p:nvSpPr>
        <p:spPr>
          <a:xfrm>
            <a:off x="311699" y="1714475"/>
            <a:ext cx="8520602" cy="3184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Tiger Vikings</a:t>
            </a:r>
            <a:endParaRPr b="0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Team members:</a:t>
            </a:r>
            <a:endParaRPr b="0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Samuel Iregbu</a:t>
            </a:r>
            <a:endParaRPr b="0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Christian Anwanaodung</a:t>
            </a:r>
            <a:endParaRPr b="0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Jay Denesik</a:t>
            </a:r>
            <a:endParaRPr b="0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Uys Kriek</a:t>
            </a:r>
            <a:endParaRPr b="0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March </a:t>
            </a:r>
            <a:r>
              <a:rPr lang="en-US"/>
              <a:t>29</a:t>
            </a:r>
            <a:r>
              <a:rPr b="0" i="0" lang="en-US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th, 2018</a:t>
            </a:r>
            <a:endParaRPr b="0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825" y="0"/>
            <a:ext cx="30151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 title="2018-03-29-04-51-31.flv">
            <a:hlinkClick r:id="rId3"/>
          </p:cNvPr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 title="2018-03-29-04-53-06.flv">
            <a:hlinkClick r:id="rId3"/>
          </p:cNvPr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 title="2018-03-29-05-00-17.flv">
            <a:hlinkClick r:id="rId3"/>
          </p:cNvPr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1297500" y="432094"/>
            <a:ext cx="7038900" cy="914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Group Reflection</a:t>
            </a:r>
            <a:endParaRPr b="0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1082617" y="1039061"/>
            <a:ext cx="7468666" cy="3757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01688" lvl="0" marL="45262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Char char="-"/>
            </a:pPr>
            <a:r>
              <a:rPr b="0" i="0" lang="en-US" sz="158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did you feel about this milestone? What did you like about it? What did you dislike?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9115" lvl="1" marL="90525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Char char="-"/>
            </a:pPr>
            <a:r>
              <a:rPr lang="en-US" sz="1583">
                <a:latin typeface="Montserrat"/>
                <a:ea typeface="Montserrat"/>
                <a:cs typeface="Montserrat"/>
                <a:sym typeface="Montserrat"/>
              </a:rPr>
              <a:t>We felt that this milestone helped us conclude our MVP development cycle.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1688" lvl="0" marL="45262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Char char="-"/>
            </a:pPr>
            <a:r>
              <a:rPr b="0" i="0" lang="en-US" sz="158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did you learn about yourself as you collaborated and worked through this milestone?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9115" lvl="1" marL="90525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Char char="-"/>
            </a:pPr>
            <a:r>
              <a:rPr b="0" i="0" lang="en-US" sz="158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learne</a:t>
            </a:r>
            <a:r>
              <a:rPr lang="en-US" sz="1583">
                <a:latin typeface="Montserrat"/>
                <a:ea typeface="Montserrat"/>
                <a:cs typeface="Montserrat"/>
                <a:sym typeface="Montserrat"/>
              </a:rPr>
              <a:t>d to trust that </a:t>
            </a:r>
            <a:r>
              <a:rPr lang="en-US" sz="1583">
                <a:latin typeface="Montserrat"/>
                <a:ea typeface="Montserrat"/>
                <a:cs typeface="Montserrat"/>
                <a:sym typeface="Montserrat"/>
              </a:rPr>
              <a:t>each other</a:t>
            </a:r>
            <a:r>
              <a:rPr lang="en-US" sz="1583">
                <a:latin typeface="Montserrat"/>
                <a:ea typeface="Montserrat"/>
                <a:cs typeface="Montserrat"/>
                <a:sym typeface="Montserrat"/>
              </a:rPr>
              <a:t> would be able to complete their work </a:t>
            </a:r>
            <a:r>
              <a:rPr lang="en-US" sz="1583">
                <a:latin typeface="Montserrat"/>
                <a:ea typeface="Montserrat"/>
                <a:cs typeface="Montserrat"/>
                <a:sym typeface="Montserrat"/>
              </a:rPr>
              <a:t>separately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1688" lvl="0" marL="45262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Char char="-"/>
            </a:pPr>
            <a:r>
              <a:rPr b="0" i="0" lang="en-US" sz="158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will you use what you have learned going forward?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9115" lvl="1" marL="90525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Char char="-"/>
            </a:pPr>
            <a:r>
              <a:rPr lang="en-US" sz="1583">
                <a:latin typeface="Montserrat"/>
                <a:ea typeface="Montserrat"/>
                <a:cs typeface="Montserrat"/>
                <a:sym typeface="Montserrat"/>
              </a:rPr>
              <a:t>The experience of having completed a development cycle will make future development cycles much easier.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1688" lvl="0" marL="45262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Char char="-"/>
            </a:pPr>
            <a:r>
              <a:rPr b="0" i="0" lang="en-US" sz="158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“stuff &amp; things” related to this milestone would you want help with?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9115" lvl="1" marL="90525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Char char="-"/>
            </a:pPr>
            <a:r>
              <a:rPr b="0" i="0" lang="en-US" sz="158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Nothing in particular.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5" name="Shape 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423750" y="163775"/>
            <a:ext cx="50175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Technology Used: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825775" y="1016975"/>
            <a:ext cx="3470700" cy="25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US"/>
              <a:t>No longer Using CSV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US"/>
              <a:t>Switched to mySQL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US"/>
              <a:t>Coded using C#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US"/>
              <a:t>MS paint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/>
        </p:nvSpPr>
        <p:spPr>
          <a:xfrm>
            <a:off x="4106975" y="332475"/>
            <a:ext cx="47460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FFFFFF"/>
                </a:solidFill>
              </a:rPr>
              <a:t>Retrospect:  Lo-Fi Prototypes</a:t>
            </a:r>
            <a:endParaRPr sz="2400" u="sng">
              <a:solidFill>
                <a:srgbClr val="FFFFFF"/>
              </a:solidFill>
            </a:endParaRP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200"/>
            <a:ext cx="3605025" cy="5101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4159150" y="1010475"/>
            <a:ext cx="37551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Software Request Webform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3498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3976600" y="586700"/>
            <a:ext cx="4667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FFFFFF"/>
                </a:solidFill>
              </a:rPr>
              <a:t>Retrospect: Lo-Fi Prototypes</a:t>
            </a:r>
            <a:endParaRPr sz="2400" u="sng">
              <a:solidFill>
                <a:srgbClr val="FFFFFF"/>
              </a:solidFill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4074375" y="1271200"/>
            <a:ext cx="37551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Analyst Request Table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3498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4250400" y="508475"/>
            <a:ext cx="41265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FFFFFF"/>
                </a:solidFill>
              </a:rPr>
              <a:t>Retrospect: Lo-Fi Prototypes</a:t>
            </a:r>
            <a:endParaRPr sz="2400" u="sng">
              <a:solidFill>
                <a:srgbClr val="FFFFFF"/>
              </a:solidFill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4296025" y="1199525"/>
            <a:ext cx="37551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User Request (Detailed View)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3498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3917925" y="384625"/>
            <a:ext cx="46284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Retrospective: Lo-Fi Prototypes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3957050" y="977850"/>
            <a:ext cx="37551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User Request (Approver View)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3498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4080900" y="221650"/>
            <a:ext cx="4556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FFFFFF"/>
                </a:solidFill>
              </a:rPr>
              <a:t>Retrospective: Lo-Fi Prototypes</a:t>
            </a:r>
            <a:endParaRPr sz="2400" u="sng">
              <a:solidFill>
                <a:srgbClr val="FFFFFF"/>
              </a:solidFill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4172175" y="847475"/>
            <a:ext cx="37551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User Request Finalization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537149" y="1578399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2102999" y="202849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Minimum Viable Product Demo</a:t>
            </a:r>
            <a:endParaRPr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1B212C"/>
      </a:lt1>
      <a:dk2>
        <a:srgbClr val="A7A7A7"/>
      </a:dk2>
      <a:lt2>
        <a:srgbClr val="535353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